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Fraunces"/>
      <p:regular r:id="rId29"/>
      <p:bold r:id="rId30"/>
      <p:italic r:id="rId31"/>
      <p:boldItalic r:id="rId32"/>
    </p:embeddedFont>
    <p:embeddedFont>
      <p:font typeface="PT Sans Narrow"/>
      <p:regular r:id="rId33"/>
      <p:bold r:id="rId34"/>
    </p:embeddedFont>
    <p:embeddedFont>
      <p:font typeface="Open Sans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raunce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raunces-italic.fntdata"/><Relationship Id="rId30" Type="http://schemas.openxmlformats.org/officeDocument/2006/relationships/font" Target="fonts/Fraunces-bold.fntdata"/><Relationship Id="rId11" Type="http://schemas.openxmlformats.org/officeDocument/2006/relationships/slide" Target="slides/slide6.xml"/><Relationship Id="rId33" Type="http://schemas.openxmlformats.org/officeDocument/2006/relationships/font" Target="fonts/PTSansNarrow-regular.fntdata"/><Relationship Id="rId10" Type="http://schemas.openxmlformats.org/officeDocument/2006/relationships/slide" Target="slides/slide5.xml"/><Relationship Id="rId32" Type="http://schemas.openxmlformats.org/officeDocument/2006/relationships/font" Target="fonts/Fraunces-boldItalic.fntdata"/><Relationship Id="rId13" Type="http://schemas.openxmlformats.org/officeDocument/2006/relationships/slide" Target="slides/slide8.xml"/><Relationship Id="rId35" Type="http://schemas.openxmlformats.org/officeDocument/2006/relationships/font" Target="fonts/OpenSans-regular.fntdata"/><Relationship Id="rId12" Type="http://schemas.openxmlformats.org/officeDocument/2006/relationships/slide" Target="slides/slide7.xml"/><Relationship Id="rId34" Type="http://schemas.openxmlformats.org/officeDocument/2006/relationships/font" Target="fonts/PTSansNarrow-bold.fntdata"/><Relationship Id="rId15" Type="http://schemas.openxmlformats.org/officeDocument/2006/relationships/slide" Target="slides/slide10.xml"/><Relationship Id="rId37" Type="http://schemas.openxmlformats.org/officeDocument/2006/relationships/font" Target="fonts/OpenSans-italic.fntdata"/><Relationship Id="rId14" Type="http://schemas.openxmlformats.org/officeDocument/2006/relationships/slide" Target="slides/slide9.xml"/><Relationship Id="rId36" Type="http://schemas.openxmlformats.org/officeDocument/2006/relationships/font" Target="fonts/Open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penSans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Hello everyone.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This is Team 26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Our topic is Adversarial attack and defense.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c4ec30c95d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c4ec30c95d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Since FGSM needs parameters of the model when caculating the gradient of loss function, it can be implemented on white box attack.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When doing black box attack, we do gradient on input label &amp; loss function, and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Apply the result </a:t>
            </a:r>
            <a:r>
              <a:rPr b="1" lang="zh-TW">
                <a:solidFill>
                  <a:schemeClr val="dk1"/>
                </a:solidFill>
              </a:rPr>
              <a:t>DIRECTLY</a:t>
            </a:r>
            <a:r>
              <a:rPr lang="zh-TW">
                <a:solidFill>
                  <a:schemeClr val="dk1"/>
                </a:solidFill>
              </a:rPr>
              <a:t> on the loss function part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c4ec30c95d_2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c4ec30c95d_2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In untargeted version, we try to maximize the loss as we mention before.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And for the targeted version,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we have to</a:t>
            </a:r>
            <a:r>
              <a:rPr b="1" lang="zh-TW">
                <a:solidFill>
                  <a:schemeClr val="dk1"/>
                </a:solidFill>
              </a:rPr>
              <a:t> minimize</a:t>
            </a:r>
            <a:r>
              <a:rPr lang="zh-TW">
                <a:solidFill>
                  <a:schemeClr val="dk1"/>
                </a:solidFill>
              </a:rPr>
              <a:t> the cost of target </a:t>
            </a:r>
            <a:r>
              <a:rPr lang="zh-TW">
                <a:solidFill>
                  <a:schemeClr val="dk1"/>
                </a:solidFill>
              </a:rPr>
              <a:t>label</a:t>
            </a:r>
            <a:r>
              <a:rPr lang="zh-TW">
                <a:solidFill>
                  <a:schemeClr val="dk1"/>
                </a:solidFill>
              </a:rPr>
              <a:t> and the predictions, because we want the result to be close to the target label.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So we put a</a:t>
            </a:r>
            <a:r>
              <a:rPr b="1" lang="zh-TW">
                <a:solidFill>
                  <a:schemeClr val="dk1"/>
                </a:solidFill>
              </a:rPr>
              <a:t> minus sign</a:t>
            </a:r>
            <a:r>
              <a:rPr lang="zh-TW">
                <a:solidFill>
                  <a:schemeClr val="dk1"/>
                </a:solidFill>
              </a:rPr>
              <a:t> in front of the loss function!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c67a24a9f0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c67a24a9f0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c4ec30be20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c4ec30be20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Here is the result of white box attack using one shot FGSM.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in untargeted attack, we successfully attack it, but the resulting class is close to the original class.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The model still can identify the picture as an animal.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In targeted attack, the success rate is low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The following figure illustrates a failure attack.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1c4ec30c95d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1c4ec30c95d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we can also use I-FGSM to improve performance.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the overall result is much better, but needs more runtime.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c4ec30c95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c4ec30c95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Here is the result of Black box attack using one shot FGSM.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we can see that the runtime is faster.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 untargeted attack, its success rate is lower than white box attack.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 targeted attack, its success rate is lower than untargeted attack.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The following figure illustrates a failure attack.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1c4ec30c95d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1c4ec30c95d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we can also use I-FGSM to improve performance.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The overall result is much better.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caa69c764d_1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caa69c764d_1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 conclusion </a:t>
            </a:r>
            <a:endParaRPr sz="13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I-FGSM’s is better than one shot FGSM</a:t>
            </a:r>
            <a:endParaRPr sz="13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and</a:t>
            </a:r>
            <a:endParaRPr sz="13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White box attack is more robust than black box attack.</a:t>
            </a:r>
            <a:endParaRPr sz="13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perturbations added on two attacks are different</a:t>
            </a:r>
            <a:endParaRPr sz="13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Perturbations of white box attack is more related to input image.</a:t>
            </a:r>
            <a:endParaRPr sz="13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caa69c764d_1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caa69c764d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caa69c764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caa69c764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Passive defense means not changing the model itself, but only add a filter as a shield before data input to the model for resisting attacks.</a:t>
            </a:r>
            <a:endParaRPr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This Filter can reduce the influence of the signal added by the attack to the image, and has no effect on those are not attacked.</a:t>
            </a:r>
            <a:endParaRPr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method of Filter can simply blur the picture, which can achieve a good defense effect. </a:t>
            </a:r>
            <a:endParaRPr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In our implementation, we try to use Gaussian blurring.</a:t>
            </a:r>
            <a:endParaRPr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Here is the example flow chart, through the filter, the misled prediction as a persian cat return back to a hamster.</a:t>
            </a:r>
            <a:endParaRPr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40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caa69c764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caa69c764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300"/>
              <a:t>here’s our presentation’s outline.</a:t>
            </a:r>
            <a:endParaRPr sz="130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caa69c764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caa69c764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Here is our result.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Original prediction is Chihuahua.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After being attacked by targeted Black Box Attack, the prediction FALSE.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It became a Diaper rather than a Chihuahua.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We can see that after applying the gaussian blurring filter, the Image obviously became blur.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Then put it into the model.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The prediction return to Chihuahua.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caa69c764d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caa69c764d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caa69c764d_1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caa69c764d_1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>
                <a:solidFill>
                  <a:schemeClr val="dk1"/>
                </a:solidFill>
              </a:rPr>
              <a:t>Here are some works we can do in the future to improve our framework.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caa69c764d_1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caa69c764d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OK That’s All !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caa69c764d_1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caa69c764d_1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Machine learning is widely used in everyday life, and may be used to make important decisions.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</a:t>
            </a:r>
            <a:r>
              <a:rPr lang="zh-TW"/>
              <a:t>hus, a</a:t>
            </a:r>
            <a:r>
              <a:rPr lang="zh-TW"/>
              <a:t> false detection or prediction may lead to fatal results.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Adversarial attack is one method to mislead models on purpose.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So, defending a</a:t>
            </a:r>
            <a:r>
              <a:rPr lang="zh-TW">
                <a:solidFill>
                  <a:schemeClr val="dk1"/>
                </a:solidFill>
              </a:rPr>
              <a:t>dversarial attack is important when designing, training models.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caa69c764d_1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caa69c764d_1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To know how to defend adversarial attacks, we first need to know what it is</a:t>
            </a:r>
            <a:r>
              <a:rPr lang="zh-TW">
                <a:solidFill>
                  <a:schemeClr val="dk1"/>
                </a:solidFill>
              </a:rPr>
              <a:t>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caa69c764d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caa69c764d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what is adversarial attack?</a:t>
            </a:r>
            <a:endParaRPr sz="14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</a:t>
            </a:r>
            <a:r>
              <a:rPr lang="zh-TW" sz="14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dversarial attack is to use adversarial examples to make models generate wrong result.</a:t>
            </a:r>
            <a:endParaRPr sz="14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Then</a:t>
            </a:r>
            <a:endParaRPr sz="14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Adversarial examples are some inputs designed on purpose to mislead model, </a:t>
            </a:r>
            <a:endParaRPr sz="14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it is generated by adding some signals that human can’t detect.</a:t>
            </a:r>
            <a:endParaRPr sz="14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400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The following figure is the flow.</a:t>
            </a:r>
            <a:endParaRPr sz="1400">
              <a:solidFill>
                <a:srgbClr val="695D46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caa69c764d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caa69c764d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There are many types of attacking.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W</a:t>
            </a:r>
            <a:r>
              <a:rPr lang="zh-TW"/>
              <a:t>e can divide them into white box attack and black box attack according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what attacker knows about the model details.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We can also </a:t>
            </a:r>
            <a:r>
              <a:rPr lang="zh-TW">
                <a:solidFill>
                  <a:schemeClr val="dk1"/>
                </a:solidFill>
              </a:rPr>
              <a:t>divide them into targeted attack and untargeted attack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>
                <a:solidFill>
                  <a:schemeClr val="dk1"/>
                </a:solidFill>
              </a:rPr>
              <a:t>according what the attacking goal is.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c67a24a9f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c67a24a9f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 our project, we will attack on </a:t>
            </a:r>
            <a:r>
              <a:rPr lang="zh-TW">
                <a:solidFill>
                  <a:srgbClr val="695D46"/>
                </a:solidFill>
                <a:latin typeface="Open Sans"/>
                <a:ea typeface="Open Sans"/>
                <a:cs typeface="Open Sans"/>
                <a:sym typeface="Open Sans"/>
              </a:rPr>
              <a:t>MobileNet using FGSM and I-FGSM</a:t>
            </a:r>
            <a:endParaRPr sz="40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c67a24a9f0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c67a24a9f0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212121"/>
                </a:solidFill>
                <a:highlight>
                  <a:schemeClr val="lt1"/>
                </a:highlight>
              </a:rPr>
              <a:t>What is FGSM?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c4ec30c95d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c4ec30c95d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212121"/>
                </a:solidFill>
                <a:highlight>
                  <a:schemeClr val="lt1"/>
                </a:highlight>
              </a:rPr>
              <a:t>FGSM use the gradient of loss function to maximize the loss, because we want the model to misclassify.</a:t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212121"/>
                </a:solidFill>
                <a:highlight>
                  <a:schemeClr val="lt1"/>
                </a:highlight>
              </a:rPr>
              <a:t>This is the FGSM equation.</a:t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212121"/>
                </a:solidFill>
                <a:highlight>
                  <a:schemeClr val="lt1"/>
                </a:highlight>
              </a:rPr>
              <a:t>Backpropagation is used to calculate the gradient of the loss function with respect to the parameters.</a:t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212121"/>
                </a:solidFill>
                <a:highlight>
                  <a:schemeClr val="lt1"/>
                </a:highlight>
              </a:rPr>
              <a:t>θ are parameters of a model</a:t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212121"/>
                </a:solidFill>
                <a:highlight>
                  <a:schemeClr val="lt1"/>
                </a:highlight>
              </a:rPr>
              <a:t> x is  input; y is label; </a:t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212121"/>
                </a:solidFill>
                <a:highlight>
                  <a:schemeClr val="lt1"/>
                </a:highlight>
              </a:rPr>
              <a:t>epsilon is the bound for perturbation; and once it exceeds a certain threshod, the disturbance would be discovered by human eyes.  </a:t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212121"/>
                </a:solidFill>
                <a:highlight>
                  <a:schemeClr val="lt1"/>
                </a:highlight>
              </a:rPr>
              <a:t>sign() function returns not a gradient value in order to control the perturbation</a:t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212121"/>
                </a:solidFill>
                <a:highlight>
                  <a:schemeClr val="lt1"/>
                </a:highlight>
              </a:rPr>
              <a:t>loss function is the cost used to train the neural network.</a:t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1212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1.png"/><Relationship Id="rId5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8.png"/><Relationship Id="rId4" Type="http://schemas.openxmlformats.org/officeDocument/2006/relationships/image" Target="../media/image23.png"/><Relationship Id="rId9" Type="http://schemas.openxmlformats.org/officeDocument/2006/relationships/image" Target="../media/image29.png"/><Relationship Id="rId5" Type="http://schemas.openxmlformats.org/officeDocument/2006/relationships/image" Target="../media/image24.png"/><Relationship Id="rId6" Type="http://schemas.openxmlformats.org/officeDocument/2006/relationships/image" Target="../media/image27.png"/><Relationship Id="rId7" Type="http://schemas.openxmlformats.org/officeDocument/2006/relationships/image" Target="../media/image30.png"/><Relationship Id="rId8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Relationship Id="rId4" Type="http://schemas.openxmlformats.org/officeDocument/2006/relationships/image" Target="../media/image3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16.png"/><Relationship Id="rId6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3.png"/><Relationship Id="rId4" Type="http://schemas.openxmlformats.org/officeDocument/2006/relationships/image" Target="../media/image31.png"/><Relationship Id="rId5" Type="http://schemas.openxmlformats.org/officeDocument/2006/relationships/image" Target="../media/image2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Adversarial</a:t>
            </a:r>
            <a:r>
              <a:rPr lang="zh-TW"/>
              <a:t> attack &amp; defense</a:t>
            </a:r>
            <a:endParaRPr/>
          </a:p>
        </p:txBody>
      </p:sp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Team 26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FGSM: </a:t>
            </a:r>
            <a:r>
              <a:rPr lang="zh-TW"/>
              <a:t>White &amp; Black box Implementations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/>
              <a:t>White Box Attack</a:t>
            </a:r>
            <a:endParaRPr sz="1800"/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zh-TW"/>
              <a:t>FGSM needs </a:t>
            </a:r>
            <a:r>
              <a:rPr b="1" lang="zh-TW"/>
              <a:t>θ (mobel parameters) in  </a:t>
            </a:r>
            <a:br>
              <a:rPr b="1" lang="zh-TW"/>
            </a:br>
            <a:r>
              <a:rPr b="1" lang="zh-TW"/>
              <a:t>J(θ, x, y)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/>
              <a:t>Have “backward” process when coding</a:t>
            </a:r>
            <a:endParaRPr/>
          </a:p>
        </p:txBody>
      </p:sp>
      <p:sp>
        <p:nvSpPr>
          <p:cNvPr id="125" name="Google Shape;125;p22"/>
          <p:cNvSpPr txBox="1"/>
          <p:nvPr>
            <p:ph idx="2" type="body"/>
          </p:nvPr>
        </p:nvSpPr>
        <p:spPr>
          <a:xfrm>
            <a:off x="4697850" y="1266175"/>
            <a:ext cx="41343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zh-TW" sz="1800"/>
              <a:t>Black Box Attack</a:t>
            </a:r>
            <a:endParaRPr sz="1800"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zh-TW"/>
              <a:t>We do not know </a:t>
            </a:r>
            <a:r>
              <a:rPr b="1" lang="zh-TW"/>
              <a:t>θ</a:t>
            </a:r>
            <a:endParaRPr/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zh-TW" sz="1200"/>
              <a:t>Do gradient on predictions &amp; label </a:t>
            </a:r>
            <a:r>
              <a:rPr lang="zh-TW" sz="1200"/>
              <a:t>loss function</a:t>
            </a:r>
            <a:br>
              <a:rPr lang="zh-TW" sz="1200"/>
            </a:br>
            <a:r>
              <a:rPr lang="zh-TW" sz="1200"/>
              <a:t>Apply the result DIRECTLY on the </a:t>
            </a:r>
            <a:r>
              <a:rPr b="1" lang="zh-TW" sz="1200"/>
              <a:t>J(θ, x, y) </a:t>
            </a:r>
            <a:r>
              <a:rPr lang="zh-TW" sz="1200"/>
              <a:t>part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200"/>
              </a:spcAft>
              <a:buNone/>
            </a:pPr>
            <a:r>
              <a:t/>
            </a:r>
            <a:endParaRPr sz="115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FGSM: Targeted &amp; Untargeted</a:t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4187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Untargeted:</a:t>
            </a:r>
            <a:br>
              <a:rPr lang="zh-TW"/>
            </a:br>
            <a:r>
              <a:rPr lang="zh-TW"/>
              <a:t>	we want the loss to be as large as possible:</a:t>
            </a:r>
            <a:br>
              <a:rPr lang="zh-TW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Targeted:</a:t>
            </a:r>
            <a:endParaRPr/>
          </a:p>
          <a:p>
            <a:pPr indent="45720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untargeted </a:t>
            </a:r>
            <a:r>
              <a:rPr lang="zh-TW"/>
              <a:t>implementations</a:t>
            </a:r>
            <a:r>
              <a:rPr lang="zh-TW"/>
              <a:t> + minimize the value of</a:t>
            </a:r>
            <a:br>
              <a:rPr lang="zh-TW"/>
            </a:br>
            <a:r>
              <a:rPr lang="zh-TW"/>
              <a:t>	loss (</a:t>
            </a:r>
            <a:r>
              <a:rPr b="1" lang="zh-TW"/>
              <a:t>targeted </a:t>
            </a:r>
            <a:r>
              <a:rPr b="1" lang="zh-TW"/>
              <a:t>label</a:t>
            </a:r>
            <a:r>
              <a:rPr lang="zh-TW"/>
              <a:t>, predictions) </a:t>
            </a:r>
            <a:br>
              <a:rPr lang="zh-TW"/>
            </a:br>
            <a:r>
              <a:rPr lang="zh-TW"/>
              <a:t>	You can imagine that it returns to the original intention of doing gradient !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3"/>
          <p:cNvPicPr preferRelativeResize="0"/>
          <p:nvPr/>
        </p:nvPicPr>
        <p:blipFill rotWithShape="1">
          <a:blip r:embed="rId3">
            <a:alphaModFix/>
          </a:blip>
          <a:srcRect b="0" l="0" r="24579" t="0"/>
          <a:stretch/>
        </p:blipFill>
        <p:spPr>
          <a:xfrm>
            <a:off x="5206024" y="-76200"/>
            <a:ext cx="3937976" cy="135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7050" y="1342525"/>
            <a:ext cx="4267050" cy="223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33646" y="4077609"/>
            <a:ext cx="3908392" cy="525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Attacking Result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White </a:t>
            </a:r>
            <a:r>
              <a:rPr lang="zh-TW"/>
              <a:t>Box Attack - Result</a:t>
            </a:r>
            <a:endParaRPr/>
          </a:p>
        </p:txBody>
      </p:sp>
      <p:sp>
        <p:nvSpPr>
          <p:cNvPr id="145" name="Google Shape;145;p25"/>
          <p:cNvSpPr txBox="1"/>
          <p:nvPr>
            <p:ph idx="1" type="body"/>
          </p:nvPr>
        </p:nvSpPr>
        <p:spPr>
          <a:xfrm>
            <a:off x="0" y="1266325"/>
            <a:ext cx="8832300" cy="3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One shot FGSM(1s)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Untargeted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epsilon=0.1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Resulting class is close</a:t>
            </a:r>
            <a:br>
              <a:rPr lang="zh-TW"/>
            </a:br>
            <a:r>
              <a:rPr lang="zh-TW"/>
              <a:t>to original class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Targeted (failed)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target: diaper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Success rate is very low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epsilon=0.18 (更多會失真)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2098" y="1293162"/>
            <a:ext cx="5171652" cy="1644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/>
        </p:nvSpPr>
        <p:spPr>
          <a:xfrm>
            <a:off x="4735000" y="1152425"/>
            <a:ext cx="1191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chihuahua</a:t>
            </a:r>
            <a:endParaRPr sz="1100">
              <a:solidFill>
                <a:srgbClr val="B45F0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8" name="Google Shape;148;p25"/>
          <p:cNvSpPr txBox="1"/>
          <p:nvPr/>
        </p:nvSpPr>
        <p:spPr>
          <a:xfrm>
            <a:off x="6535775" y="1152425"/>
            <a:ext cx="1191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egyptian_cat</a:t>
            </a:r>
            <a:endParaRPr sz="1100">
              <a:solidFill>
                <a:srgbClr val="B45F0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49" name="Google Shape;14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2050" y="3376925"/>
            <a:ext cx="5171739" cy="1644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5"/>
          <p:cNvPicPr preferRelativeResize="0"/>
          <p:nvPr/>
        </p:nvPicPr>
        <p:blipFill rotWithShape="1">
          <a:blip r:embed="rId5">
            <a:alphaModFix/>
          </a:blip>
          <a:srcRect b="19130" l="3057" r="8313" t="19179"/>
          <a:stretch/>
        </p:blipFill>
        <p:spPr>
          <a:xfrm>
            <a:off x="6660675" y="4556950"/>
            <a:ext cx="873026" cy="40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5"/>
          <p:cNvPicPr preferRelativeResize="0"/>
          <p:nvPr/>
        </p:nvPicPr>
        <p:blipFill rotWithShape="1">
          <a:blip r:embed="rId6">
            <a:alphaModFix/>
          </a:blip>
          <a:srcRect b="0" l="27505" r="33992" t="30791"/>
          <a:stretch/>
        </p:blipFill>
        <p:spPr>
          <a:xfrm>
            <a:off x="6868250" y="1451350"/>
            <a:ext cx="457875" cy="12346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5"/>
          <p:cNvSpPr txBox="1"/>
          <p:nvPr/>
        </p:nvSpPr>
        <p:spPr>
          <a:xfrm>
            <a:off x="5328175" y="3152200"/>
            <a:ext cx="30000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5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West_Highland_white_terrier</a:t>
            </a:r>
            <a:endParaRPr sz="1150">
              <a:solidFill>
                <a:srgbClr val="B45F0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White Box Attack - Result</a:t>
            </a:r>
            <a:endParaRPr/>
          </a:p>
        </p:txBody>
      </p:sp>
      <p:sp>
        <p:nvSpPr>
          <p:cNvPr id="158" name="Google Shape;158;p26"/>
          <p:cNvSpPr txBox="1"/>
          <p:nvPr>
            <p:ph idx="1" type="body"/>
          </p:nvPr>
        </p:nvSpPr>
        <p:spPr>
          <a:xfrm>
            <a:off x="-68625" y="1237800"/>
            <a:ext cx="3355800" cy="50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I-FGSM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Unt</a:t>
            </a:r>
            <a:r>
              <a:rPr lang="zh-TW"/>
              <a:t>argeted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Fooled in 8 iters(2s)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epsilon=0.001</a:t>
            </a:r>
            <a:endParaRPr/>
          </a:p>
          <a:p>
            <a:pPr indent="0" lvl="0" marL="9144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Targeted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Fooled in 9 iters(2s)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epsilon=0.001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495" y="1152424"/>
            <a:ext cx="5731154" cy="182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04495" y="3022075"/>
            <a:ext cx="5731154" cy="1822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6"/>
          <p:cNvSpPr txBox="1"/>
          <p:nvPr/>
        </p:nvSpPr>
        <p:spPr>
          <a:xfrm>
            <a:off x="6260250" y="966250"/>
            <a:ext cx="6615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diaper</a:t>
            </a:r>
            <a:endParaRPr sz="1100">
              <a:solidFill>
                <a:srgbClr val="B45F0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2" name="Google Shape;162;p26"/>
          <p:cNvSpPr txBox="1"/>
          <p:nvPr/>
        </p:nvSpPr>
        <p:spPr>
          <a:xfrm>
            <a:off x="3699475" y="4728450"/>
            <a:ext cx="1191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chihuahua</a:t>
            </a:r>
            <a:endParaRPr sz="1100">
              <a:solidFill>
                <a:srgbClr val="B45F0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3" name="Google Shape;163;p26"/>
          <p:cNvSpPr txBox="1"/>
          <p:nvPr/>
        </p:nvSpPr>
        <p:spPr>
          <a:xfrm>
            <a:off x="3749250" y="966250"/>
            <a:ext cx="1307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chihuahua</a:t>
            </a:r>
            <a:endParaRPr sz="1100">
              <a:solidFill>
                <a:srgbClr val="B45F0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4" name="Google Shape;164;p26"/>
          <p:cNvSpPr txBox="1"/>
          <p:nvPr/>
        </p:nvSpPr>
        <p:spPr>
          <a:xfrm>
            <a:off x="5747300" y="4728450"/>
            <a:ext cx="1307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solidFill>
                  <a:srgbClr val="B45F06"/>
                </a:solidFill>
                <a:latin typeface="Comic Sans MS"/>
                <a:ea typeface="Comic Sans MS"/>
                <a:cs typeface="Comic Sans MS"/>
                <a:sym typeface="Comic Sans MS"/>
              </a:rPr>
              <a:t>cougar</a:t>
            </a:r>
            <a:endParaRPr sz="1100">
              <a:solidFill>
                <a:srgbClr val="B45F06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65" name="Google Shape;165;p26"/>
          <p:cNvPicPr preferRelativeResize="0"/>
          <p:nvPr/>
        </p:nvPicPr>
        <p:blipFill rotWithShape="1">
          <a:blip r:embed="rId5">
            <a:alphaModFix/>
          </a:blip>
          <a:srcRect b="22970" l="28626" r="19896" t="0"/>
          <a:stretch/>
        </p:blipFill>
        <p:spPr>
          <a:xfrm>
            <a:off x="6327875" y="4340125"/>
            <a:ext cx="726525" cy="80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Black Box Attack - Result</a:t>
            </a:r>
            <a:endParaRPr/>
          </a:p>
        </p:txBody>
      </p:sp>
      <p:sp>
        <p:nvSpPr>
          <p:cNvPr id="171" name="Google Shape;171;p27"/>
          <p:cNvSpPr txBox="1"/>
          <p:nvPr>
            <p:ph idx="1" type="body"/>
          </p:nvPr>
        </p:nvSpPr>
        <p:spPr>
          <a:xfrm>
            <a:off x="311700" y="1266325"/>
            <a:ext cx="8520600" cy="3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One shot FGSM: 0.05s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Untargeted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Unstable results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Resulting class is close</a:t>
            </a:r>
            <a:br>
              <a:rPr lang="zh-TW"/>
            </a:br>
            <a:r>
              <a:rPr lang="zh-TW"/>
              <a:t>to original class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Targeted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Target: diaper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Success rate is lower than</a:t>
            </a:r>
            <a:br>
              <a:rPr lang="zh-TW"/>
            </a:br>
            <a:r>
              <a:rPr lang="zh-TW"/>
              <a:t>untargeted attack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172" name="Google Shape;172;p27"/>
          <p:cNvGrpSpPr/>
          <p:nvPr/>
        </p:nvGrpSpPr>
        <p:grpSpPr>
          <a:xfrm>
            <a:off x="3715888" y="1266325"/>
            <a:ext cx="6084936" cy="2305800"/>
            <a:chOff x="3681838" y="1101325"/>
            <a:chExt cx="6084936" cy="2305800"/>
          </a:xfrm>
        </p:grpSpPr>
        <p:pic>
          <p:nvPicPr>
            <p:cNvPr id="173" name="Google Shape;173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272675" y="1169463"/>
              <a:ext cx="2444501" cy="18333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4" name="Google Shape;174;p27"/>
            <p:cNvPicPr preferRelativeResize="0"/>
            <p:nvPr/>
          </p:nvPicPr>
          <p:blipFill rotWithShape="1">
            <a:blip r:embed="rId4">
              <a:alphaModFix/>
            </a:blip>
            <a:srcRect b="-18887" l="-7760" r="-12925" t="-1798"/>
            <a:stretch/>
          </p:blipFill>
          <p:spPr>
            <a:xfrm>
              <a:off x="6692450" y="1101325"/>
              <a:ext cx="3074323" cy="23058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5" name="Google Shape;175;p2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681838" y="1169438"/>
              <a:ext cx="2444525" cy="183340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6" name="Google Shape;176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55700" y="3078338"/>
            <a:ext cx="2538950" cy="1904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628725" y="3078350"/>
            <a:ext cx="2538950" cy="1904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836101" y="311462"/>
            <a:ext cx="1464400" cy="97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937550" y="3078350"/>
            <a:ext cx="2538926" cy="19041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Black Box Attack - Result</a:t>
            </a:r>
            <a:endParaRPr/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311700" y="1266325"/>
            <a:ext cx="8520600" cy="381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I-</a:t>
            </a:r>
            <a:r>
              <a:rPr lang="zh-TW"/>
              <a:t>FGSM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Untargeted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Resulting class is close</a:t>
            </a:r>
            <a:br>
              <a:rPr lang="zh-TW"/>
            </a:br>
            <a:r>
              <a:rPr lang="zh-TW"/>
              <a:t>to original class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Fool model in 3 iters (0.15s)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eps = 0.001</a:t>
            </a:r>
            <a:br>
              <a:rPr lang="zh-TW"/>
            </a:b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Targeted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Tatget: diaper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Fool model in 5 iters (0.25s)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eps = 0.001</a:t>
            </a:r>
            <a:endParaRPr/>
          </a:p>
        </p:txBody>
      </p:sp>
      <p:pic>
        <p:nvPicPr>
          <p:cNvPr id="186" name="Google Shape;18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2800" y="2152406"/>
            <a:ext cx="5194651" cy="38959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22913" y="445025"/>
            <a:ext cx="4994424" cy="374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Conclusion</a:t>
            </a:r>
            <a:endParaRPr/>
          </a:p>
        </p:txBody>
      </p:sp>
      <p:sp>
        <p:nvSpPr>
          <p:cNvPr id="193" name="Google Shape;193;p2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I-FGSM’s is better than one shot FGSM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White box attack more robust than black box attack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The added perturbations are different</a:t>
            </a:r>
            <a:endParaRPr/>
          </a:p>
        </p:txBody>
      </p:sp>
      <p:pic>
        <p:nvPicPr>
          <p:cNvPr id="194" name="Google Shape;194;p29"/>
          <p:cNvPicPr preferRelativeResize="0"/>
          <p:nvPr/>
        </p:nvPicPr>
        <p:blipFill rotWithShape="1">
          <a:blip r:embed="rId3">
            <a:alphaModFix/>
          </a:blip>
          <a:srcRect b="5687" l="9189" r="0" t="0"/>
          <a:stretch/>
        </p:blipFill>
        <p:spPr>
          <a:xfrm>
            <a:off x="2206125" y="2827375"/>
            <a:ext cx="2049650" cy="208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1550" y="2827375"/>
            <a:ext cx="2086325" cy="208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9"/>
          <p:cNvSpPr txBox="1"/>
          <p:nvPr/>
        </p:nvSpPr>
        <p:spPr>
          <a:xfrm>
            <a:off x="2710450" y="2571750"/>
            <a:ext cx="10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black box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5374200" y="2571750"/>
            <a:ext cx="1041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white</a:t>
            </a:r>
            <a:r>
              <a:rPr lang="zh-TW">
                <a:latin typeface="Open Sans"/>
                <a:ea typeface="Open Sans"/>
                <a:cs typeface="Open Sans"/>
                <a:sym typeface="Open Sans"/>
              </a:rPr>
              <a:t> box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Defense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Passive Defense</a:t>
            </a:r>
            <a:endParaRPr/>
          </a:p>
        </p:txBody>
      </p:sp>
      <p:sp>
        <p:nvSpPr>
          <p:cNvPr id="208" name="Google Shape;208;p31"/>
          <p:cNvSpPr txBox="1"/>
          <p:nvPr>
            <p:ph idx="1" type="body"/>
          </p:nvPr>
        </p:nvSpPr>
        <p:spPr>
          <a:xfrm>
            <a:off x="311713" y="105137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zh-TW"/>
              <a:t>A</a:t>
            </a:r>
            <a:r>
              <a:rPr lang="zh-TW"/>
              <a:t>dding a filter as a shield before data input.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zh-TW"/>
              <a:t>Reduce the influence of images being attack.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zh-TW"/>
              <a:t>No effect on those are not attacked.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zh-TW"/>
              <a:t>Our implementation using Gaussian blurring.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Example </a:t>
            </a:r>
            <a:r>
              <a:rPr lang="zh-TW"/>
              <a:t>Flow Chart：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 rotWithShape="1">
          <a:blip r:embed="rId3">
            <a:alphaModFix/>
          </a:blip>
          <a:srcRect b="3661" l="0" r="0" t="4796"/>
          <a:stretch/>
        </p:blipFill>
        <p:spPr>
          <a:xfrm>
            <a:off x="3475250" y="2456150"/>
            <a:ext cx="4314349" cy="252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04500" y="2823925"/>
            <a:ext cx="881100" cy="857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6025" y="2823925"/>
            <a:ext cx="881100" cy="853874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1"/>
          <p:cNvSpPr txBox="1"/>
          <p:nvPr/>
        </p:nvSpPr>
        <p:spPr>
          <a:xfrm>
            <a:off x="6910100" y="3318275"/>
            <a:ext cx="995400" cy="523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latin typeface="Open Sans"/>
                <a:ea typeface="Open Sans"/>
                <a:cs typeface="Open Sans"/>
                <a:sym typeface="Open Sans"/>
              </a:rPr>
              <a:t>hamster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100">
                <a:latin typeface="Open Sans"/>
                <a:ea typeface="Open Sans"/>
                <a:cs typeface="Open Sans"/>
                <a:sym typeface="Open Sans"/>
              </a:rPr>
              <a:t>persian ca</a:t>
            </a:r>
            <a:r>
              <a:rPr lang="zh-TW" sz="1100">
                <a:latin typeface="Open Sans"/>
                <a:ea typeface="Open Sans"/>
                <a:cs typeface="Open Sans"/>
                <a:sym typeface="Open Sans"/>
              </a:rPr>
              <a:t>t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cxnSp>
        <p:nvCxnSpPr>
          <p:cNvPr id="213" name="Google Shape;213;p31"/>
          <p:cNvCxnSpPr/>
          <p:nvPr/>
        </p:nvCxnSpPr>
        <p:spPr>
          <a:xfrm flipH="1" rot="10800000">
            <a:off x="6967250" y="3655338"/>
            <a:ext cx="881100" cy="1440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14" name="Google Shape;214;p3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30450" y="3623852"/>
            <a:ext cx="1365075" cy="1012548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1"/>
          <p:cNvSpPr txBox="1"/>
          <p:nvPr/>
        </p:nvSpPr>
        <p:spPr>
          <a:xfrm>
            <a:off x="753425" y="3223650"/>
            <a:ext cx="1492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>
                <a:latin typeface="Open Sans"/>
                <a:ea typeface="Open Sans"/>
                <a:cs typeface="Open Sans"/>
                <a:sym typeface="Open Sans"/>
              </a:rPr>
              <a:t>persian cat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Outline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Introduction(0.5)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Method(4.2)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Attack(2.5)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Introduction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Results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Defense(1)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Passive Defense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Defensing results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Future Work(0.3)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Universal Attacking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Proactive Defense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2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Result</a:t>
            </a:r>
            <a:endParaRPr/>
          </a:p>
        </p:txBody>
      </p:sp>
      <p:sp>
        <p:nvSpPr>
          <p:cNvPr id="221" name="Google Shape;221;p32"/>
          <p:cNvSpPr txBox="1"/>
          <p:nvPr>
            <p:ph idx="1" type="body"/>
          </p:nvPr>
        </p:nvSpPr>
        <p:spPr>
          <a:xfrm>
            <a:off x="311700" y="876300"/>
            <a:ext cx="8520600" cy="369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     Original Image                        Be Attacked                                   Defense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     </a:t>
            </a:r>
            <a:r>
              <a:rPr lang="zh-TW">
                <a:solidFill>
                  <a:srgbClr val="0000FF"/>
                </a:solidFill>
                <a:latin typeface="Fraunces"/>
                <a:ea typeface="Fraunces"/>
                <a:cs typeface="Fraunces"/>
                <a:sym typeface="Fraunces"/>
              </a:rPr>
              <a:t>    Chihuahua                                    Diaper                                         Chihuahua</a:t>
            </a:r>
            <a:endParaRPr>
              <a:solidFill>
                <a:srgbClr val="0000FF"/>
              </a:solidFill>
              <a:latin typeface="Fraunces"/>
              <a:ea typeface="Fraunces"/>
              <a:cs typeface="Fraunces"/>
              <a:sym typeface="Fraunces"/>
            </a:endParaRPr>
          </a:p>
        </p:txBody>
      </p:sp>
      <p:pic>
        <p:nvPicPr>
          <p:cNvPr id="222" name="Google Shape;222;p32"/>
          <p:cNvPicPr preferRelativeResize="0"/>
          <p:nvPr/>
        </p:nvPicPr>
        <p:blipFill rotWithShape="1">
          <a:blip r:embed="rId3">
            <a:alphaModFix/>
          </a:blip>
          <a:srcRect b="5144" l="15102" r="12913" t="2825"/>
          <a:stretch/>
        </p:blipFill>
        <p:spPr>
          <a:xfrm>
            <a:off x="2978475" y="1860525"/>
            <a:ext cx="3187051" cy="3056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2"/>
          <p:cNvPicPr preferRelativeResize="0"/>
          <p:nvPr/>
        </p:nvPicPr>
        <p:blipFill rotWithShape="1">
          <a:blip r:embed="rId4">
            <a:alphaModFix/>
          </a:blip>
          <a:srcRect b="5926" l="14442" r="17498" t="3312"/>
          <a:stretch/>
        </p:blipFill>
        <p:spPr>
          <a:xfrm>
            <a:off x="5987800" y="1831650"/>
            <a:ext cx="2996899" cy="311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2"/>
          <p:cNvPicPr preferRelativeResize="0"/>
          <p:nvPr/>
        </p:nvPicPr>
        <p:blipFill rotWithShape="1">
          <a:blip r:embed="rId5">
            <a:alphaModFix/>
          </a:blip>
          <a:srcRect b="7034" l="7172" r="10004" t="6542"/>
          <a:stretch/>
        </p:blipFill>
        <p:spPr>
          <a:xfrm>
            <a:off x="49359" y="1860525"/>
            <a:ext cx="2929116" cy="305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Future Work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Future Work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Mo</a:t>
            </a:r>
            <a:r>
              <a:rPr lang="zh-TW"/>
              <a:t>mentum FGSM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Universal Attacking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Proactive Defense</a:t>
            </a:r>
            <a:endParaRPr/>
          </a:p>
        </p:txBody>
      </p:sp>
      <p:pic>
        <p:nvPicPr>
          <p:cNvPr id="236" name="Google Shape;23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364905"/>
            <a:ext cx="9144000" cy="622041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4"/>
          <p:cNvSpPr/>
          <p:nvPr/>
        </p:nvSpPr>
        <p:spPr>
          <a:xfrm>
            <a:off x="7053975" y="4294325"/>
            <a:ext cx="2037600" cy="763200"/>
          </a:xfrm>
          <a:prstGeom prst="flowChartConnector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The End!</a:t>
            </a:r>
            <a:endParaRPr/>
          </a:p>
        </p:txBody>
      </p:sp>
      <p:sp>
        <p:nvSpPr>
          <p:cNvPr id="243" name="Google Shape;243;p3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450" y="1308975"/>
            <a:ext cx="8163101" cy="321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Introduction</a:t>
            </a:r>
            <a:endParaRPr/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ML techonologies is widely used in </a:t>
            </a:r>
            <a:r>
              <a:rPr lang="zh-TW"/>
              <a:t>everyday</a:t>
            </a:r>
            <a:r>
              <a:rPr lang="zh-TW"/>
              <a:t> life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False detection/prediction may lead to fetal results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ex. when self-drive car can’t detect pedestrian…?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Adversarial attack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mislead model on purpose</a:t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6025" y="1087475"/>
            <a:ext cx="2499548" cy="330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Adversarial </a:t>
            </a:r>
            <a:r>
              <a:rPr lang="zh-TW"/>
              <a:t>Attack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Adversarial Attack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What is adversarial attack?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Adversarial examples</a:t>
            </a:r>
            <a:endParaRPr/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zh-TW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 input designed for misleading models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36550" lvl="2" marL="1371600" rtl="0" algn="l">
              <a:spcBef>
                <a:spcPts val="0"/>
              </a:spcBef>
              <a:spcAft>
                <a:spcPts val="0"/>
              </a:spcAft>
              <a:buSzPts val="1700"/>
              <a:buChar char="■"/>
            </a:pPr>
            <a:r>
              <a:rPr lang="zh-TW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difference shouldn’t be detected by human</a:t>
            </a:r>
            <a:endParaRPr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Use adversarial examples to </a:t>
            </a:r>
            <a:r>
              <a:rPr lang="zh-TW"/>
              <a:t>deceive</a:t>
            </a:r>
            <a:r>
              <a:rPr lang="zh-TW"/>
              <a:t> models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8850" y="2869600"/>
            <a:ext cx="4226300" cy="169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Adversarial Attack(cont’d)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25"/>
            <a:ext cx="8520600" cy="379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Adversarial knowledge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 sz="1400"/>
              <a:t>What does the attacker knows?</a:t>
            </a:r>
            <a:endParaRPr sz="14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White box attack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/>
              <a:t>Attacker knows every details about the model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/>
              <a:t>ex. model structure, model parameters…etc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Black box attack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/>
              <a:t>Attacker knows less about the model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Adversarial goals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Is the misguide direction specified?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Targeted attack: lead to a specific class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zh-TW"/>
              <a:t>Untargeted attack: on the contary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Adversarial Attack(cont’d)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We attack on MobileNet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An image classifing model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Training on dataset ImageNet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Full model’s detail is avaliable online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TW"/>
              <a:t>Adversarial attack method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FGSM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TW"/>
              <a:t>I-FGSM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FGSM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200"/>
              <a:t>FGSM</a:t>
            </a:r>
            <a:r>
              <a:rPr lang="zh-TW" sz="3000"/>
              <a:t>: Fast Gradient Sign Method</a:t>
            </a:r>
            <a:endParaRPr sz="3000"/>
          </a:p>
        </p:txBody>
      </p:sp>
      <p:sp>
        <p:nvSpPr>
          <p:cNvPr id="115" name="Google Shape;115;p21"/>
          <p:cNvSpPr txBox="1"/>
          <p:nvPr>
            <p:ph idx="1" type="body"/>
          </p:nvPr>
        </p:nvSpPr>
        <p:spPr>
          <a:xfrm>
            <a:off x="176325" y="138477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FGSM is a method to maximize the loss</a:t>
            </a: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Add perturbations to original x：</a:t>
            </a:r>
            <a:br>
              <a:rPr lang="zh-TW" sz="1400"/>
            </a:br>
            <a:endParaRPr sz="1400"/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zh-TW" sz="1400"/>
              <a:t>Variables： </a:t>
            </a:r>
            <a:br>
              <a:rPr lang="zh-TW" sz="1400"/>
            </a:br>
            <a:r>
              <a:rPr b="1" lang="zh-TW" sz="1400"/>
              <a:t>θ</a:t>
            </a:r>
            <a:r>
              <a:rPr lang="zh-TW" sz="1400"/>
              <a:t>: parameters of a model; </a:t>
            </a:r>
            <a:r>
              <a:rPr b="1" lang="zh-TW" sz="1400"/>
              <a:t>x</a:t>
            </a:r>
            <a:r>
              <a:rPr lang="zh-TW" sz="1400"/>
              <a:t>: input; </a:t>
            </a:r>
            <a:r>
              <a:rPr b="1" lang="zh-TW" sz="1400"/>
              <a:t>y</a:t>
            </a:r>
            <a:r>
              <a:rPr lang="zh-TW" sz="1400"/>
              <a:t>: label; </a:t>
            </a:r>
            <a:br>
              <a:rPr lang="zh-TW" sz="1400"/>
            </a:br>
            <a:r>
              <a:rPr b="1" lang="zh-TW" sz="1400"/>
              <a:t>epsilon</a:t>
            </a:r>
            <a:r>
              <a:rPr lang="zh-TW" sz="1400"/>
              <a:t>: the bound for perturbation; once it exceeds a certain </a:t>
            </a:r>
            <a:r>
              <a:rPr lang="zh-TW" sz="1400"/>
              <a:t>threshod</a:t>
            </a:r>
            <a:r>
              <a:rPr lang="zh-TW" sz="1400"/>
              <a:t>, the disturbance would be discovered by human eyes.  </a:t>
            </a:r>
            <a:br>
              <a:rPr lang="zh-TW" sz="1400"/>
            </a:br>
            <a:r>
              <a:rPr b="1" lang="zh-TW" sz="1400"/>
              <a:t>sign()</a:t>
            </a:r>
            <a:r>
              <a:rPr lang="zh-TW" sz="1400"/>
              <a:t>: not gradient value; in order to control the perturbation</a:t>
            </a:r>
            <a:br>
              <a:rPr lang="zh-TW" sz="1400"/>
            </a:br>
            <a:r>
              <a:rPr lang="zh-TW" sz="1400"/>
              <a:t>       </a:t>
            </a:r>
            <a:r>
              <a:rPr lang="zh-TW" sz="1400"/>
              <a:t>:derivative</a:t>
            </a:r>
            <a:r>
              <a:rPr lang="zh-TW" sz="1400"/>
              <a:t> function w.r.t x</a:t>
            </a:r>
            <a:br>
              <a:rPr b="1" lang="zh-TW" sz="1400"/>
            </a:br>
            <a:r>
              <a:rPr b="1" lang="zh-TW" sz="1400"/>
              <a:t>J(θ, x, y)</a:t>
            </a:r>
            <a:r>
              <a:rPr lang="zh-TW" sz="1400"/>
              <a:t> be the cost used to train the neural network.</a:t>
            </a:r>
            <a:br>
              <a:rPr lang="zh-TW" sz="1400"/>
            </a:br>
            <a:endParaRPr sz="1400"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3504" y="2955025"/>
            <a:ext cx="2920120" cy="207625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/>
          <p:nvPr/>
        </p:nvSpPr>
        <p:spPr>
          <a:xfrm>
            <a:off x="815250" y="3482875"/>
            <a:ext cx="176275" cy="155550"/>
          </a:xfrm>
          <a:prstGeom prst="flowChartMerg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01807" y="1743598"/>
            <a:ext cx="2316741" cy="556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